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3" r:id="rId8"/>
    <p:sldId id="264" r:id="rId9"/>
    <p:sldId id="305" r:id="rId10"/>
    <p:sldId id="262" r:id="rId11"/>
    <p:sldId id="265" r:id="rId12"/>
    <p:sldId id="266" r:id="rId13"/>
    <p:sldId id="267" r:id="rId14"/>
    <p:sldId id="268"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3A36"/>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9" autoAdjust="0"/>
    <p:restoredTop sz="94660"/>
  </p:normalViewPr>
  <p:slideViewPr>
    <p:cSldViewPr snapToGrid="0">
      <p:cViewPr varScale="1">
        <p:scale>
          <a:sx n="60" d="100"/>
          <a:sy n="60" d="100"/>
        </p:scale>
        <p:origin x="96" y="3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D0A3E4E4-81E7-4FE5-85DE-F5BDBB5334EA}" type="datetimeFigureOut">
              <a:rPr lang="tr-TR" smtClean="0"/>
              <a:pPr/>
              <a:t>19.09.2024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735ACB1-7107-444C-82F4-91CAC970BE7B}" type="slidenum">
              <a:rPr lang="tr-TR" smtClean="0"/>
              <a:pPr/>
              <a:t>‹#›</a:t>
            </a:fld>
            <a:endParaRPr lang="tr-TR"/>
          </a:p>
        </p:txBody>
      </p:sp>
    </p:spTree>
    <p:extLst>
      <p:ext uri="{BB962C8B-B14F-4D97-AF65-F5344CB8AC3E}">
        <p14:creationId xmlns:p14="http://schemas.microsoft.com/office/powerpoint/2010/main" val="109914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0A3E4E4-81E7-4FE5-85DE-F5BDBB5334EA}" type="datetimeFigureOut">
              <a:rPr lang="tr-TR" smtClean="0"/>
              <a:pPr/>
              <a:t>19.09.2024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735ACB1-7107-444C-82F4-91CAC970BE7B}" type="slidenum">
              <a:rPr lang="tr-TR" smtClean="0"/>
              <a:pPr/>
              <a:t>‹#›</a:t>
            </a:fld>
            <a:endParaRPr lang="tr-TR"/>
          </a:p>
        </p:txBody>
      </p:sp>
    </p:spTree>
    <p:extLst>
      <p:ext uri="{BB962C8B-B14F-4D97-AF65-F5344CB8AC3E}">
        <p14:creationId xmlns:p14="http://schemas.microsoft.com/office/powerpoint/2010/main" val="1380280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0A3E4E4-81E7-4FE5-85DE-F5BDBB5334EA}" type="datetimeFigureOut">
              <a:rPr lang="tr-TR" smtClean="0"/>
              <a:pPr/>
              <a:t>19.09.2024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735ACB1-7107-444C-82F4-91CAC970BE7B}" type="slidenum">
              <a:rPr lang="tr-TR" smtClean="0"/>
              <a:pPr/>
              <a:t>‹#›</a:t>
            </a:fld>
            <a:endParaRPr lang="tr-TR"/>
          </a:p>
        </p:txBody>
      </p:sp>
    </p:spTree>
    <p:extLst>
      <p:ext uri="{BB962C8B-B14F-4D97-AF65-F5344CB8AC3E}">
        <p14:creationId xmlns:p14="http://schemas.microsoft.com/office/powerpoint/2010/main" val="179241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0A3E4E4-81E7-4FE5-85DE-F5BDBB5334EA}" type="datetimeFigureOut">
              <a:rPr lang="tr-TR" smtClean="0"/>
              <a:pPr/>
              <a:t>19.09.2024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735ACB1-7107-444C-82F4-91CAC970BE7B}" type="slidenum">
              <a:rPr lang="tr-TR" smtClean="0"/>
              <a:pPr/>
              <a:t>‹#›</a:t>
            </a:fld>
            <a:endParaRPr lang="tr-TR"/>
          </a:p>
        </p:txBody>
      </p:sp>
    </p:spTree>
    <p:extLst>
      <p:ext uri="{BB962C8B-B14F-4D97-AF65-F5344CB8AC3E}">
        <p14:creationId xmlns:p14="http://schemas.microsoft.com/office/powerpoint/2010/main" val="2254413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D0A3E4E4-81E7-4FE5-85DE-F5BDBB5334EA}" type="datetimeFigureOut">
              <a:rPr lang="tr-TR" smtClean="0"/>
              <a:pPr/>
              <a:t>19.09.2024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735ACB1-7107-444C-82F4-91CAC970BE7B}" type="slidenum">
              <a:rPr lang="tr-TR" smtClean="0"/>
              <a:pPr/>
              <a:t>‹#›</a:t>
            </a:fld>
            <a:endParaRPr lang="tr-TR"/>
          </a:p>
        </p:txBody>
      </p:sp>
    </p:spTree>
    <p:extLst>
      <p:ext uri="{BB962C8B-B14F-4D97-AF65-F5344CB8AC3E}">
        <p14:creationId xmlns:p14="http://schemas.microsoft.com/office/powerpoint/2010/main" val="3125766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D0A3E4E4-81E7-4FE5-85DE-F5BDBB5334EA}" type="datetimeFigureOut">
              <a:rPr lang="tr-TR" smtClean="0"/>
              <a:pPr/>
              <a:t>19.09.2024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735ACB1-7107-444C-82F4-91CAC970BE7B}" type="slidenum">
              <a:rPr lang="tr-TR" smtClean="0"/>
              <a:pPr/>
              <a:t>‹#›</a:t>
            </a:fld>
            <a:endParaRPr lang="tr-TR"/>
          </a:p>
        </p:txBody>
      </p:sp>
    </p:spTree>
    <p:extLst>
      <p:ext uri="{BB962C8B-B14F-4D97-AF65-F5344CB8AC3E}">
        <p14:creationId xmlns:p14="http://schemas.microsoft.com/office/powerpoint/2010/main" val="3142487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D0A3E4E4-81E7-4FE5-85DE-F5BDBB5334EA}" type="datetimeFigureOut">
              <a:rPr lang="tr-TR" smtClean="0"/>
              <a:pPr/>
              <a:t>19.09.2024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735ACB1-7107-444C-82F4-91CAC970BE7B}" type="slidenum">
              <a:rPr lang="tr-TR" smtClean="0"/>
              <a:pPr/>
              <a:t>‹#›</a:t>
            </a:fld>
            <a:endParaRPr lang="tr-TR"/>
          </a:p>
        </p:txBody>
      </p:sp>
    </p:spTree>
    <p:extLst>
      <p:ext uri="{BB962C8B-B14F-4D97-AF65-F5344CB8AC3E}">
        <p14:creationId xmlns:p14="http://schemas.microsoft.com/office/powerpoint/2010/main" val="1383089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D0A3E4E4-81E7-4FE5-85DE-F5BDBB5334EA}" type="datetimeFigureOut">
              <a:rPr lang="tr-TR" smtClean="0"/>
              <a:pPr/>
              <a:t>19.09.2024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735ACB1-7107-444C-82F4-91CAC970BE7B}" type="slidenum">
              <a:rPr lang="tr-TR" smtClean="0"/>
              <a:pPr/>
              <a:t>‹#›</a:t>
            </a:fld>
            <a:endParaRPr lang="tr-TR"/>
          </a:p>
        </p:txBody>
      </p:sp>
    </p:spTree>
    <p:extLst>
      <p:ext uri="{BB962C8B-B14F-4D97-AF65-F5344CB8AC3E}">
        <p14:creationId xmlns:p14="http://schemas.microsoft.com/office/powerpoint/2010/main" val="3344981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0A3E4E4-81E7-4FE5-85DE-F5BDBB5334EA}" type="datetimeFigureOut">
              <a:rPr lang="tr-TR" smtClean="0"/>
              <a:pPr/>
              <a:t>19.09.2024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735ACB1-7107-444C-82F4-91CAC970BE7B}" type="slidenum">
              <a:rPr lang="tr-TR" smtClean="0"/>
              <a:pPr/>
              <a:t>‹#›</a:t>
            </a:fld>
            <a:endParaRPr lang="tr-TR"/>
          </a:p>
        </p:txBody>
      </p:sp>
    </p:spTree>
    <p:extLst>
      <p:ext uri="{BB962C8B-B14F-4D97-AF65-F5344CB8AC3E}">
        <p14:creationId xmlns:p14="http://schemas.microsoft.com/office/powerpoint/2010/main" val="2286018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D0A3E4E4-81E7-4FE5-85DE-F5BDBB5334EA}" type="datetimeFigureOut">
              <a:rPr lang="tr-TR" smtClean="0"/>
              <a:pPr/>
              <a:t>19.09.2024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735ACB1-7107-444C-82F4-91CAC970BE7B}" type="slidenum">
              <a:rPr lang="tr-TR" smtClean="0"/>
              <a:pPr/>
              <a:t>‹#›</a:t>
            </a:fld>
            <a:endParaRPr lang="tr-TR"/>
          </a:p>
        </p:txBody>
      </p:sp>
    </p:spTree>
    <p:extLst>
      <p:ext uri="{BB962C8B-B14F-4D97-AF65-F5344CB8AC3E}">
        <p14:creationId xmlns:p14="http://schemas.microsoft.com/office/powerpoint/2010/main" val="830956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D0A3E4E4-81E7-4FE5-85DE-F5BDBB5334EA}" type="datetimeFigureOut">
              <a:rPr lang="tr-TR" smtClean="0"/>
              <a:pPr/>
              <a:t>19.09.2024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735ACB1-7107-444C-82F4-91CAC970BE7B}" type="slidenum">
              <a:rPr lang="tr-TR" smtClean="0"/>
              <a:pPr/>
              <a:t>‹#›</a:t>
            </a:fld>
            <a:endParaRPr lang="tr-TR"/>
          </a:p>
        </p:txBody>
      </p:sp>
    </p:spTree>
    <p:extLst>
      <p:ext uri="{BB962C8B-B14F-4D97-AF65-F5344CB8AC3E}">
        <p14:creationId xmlns:p14="http://schemas.microsoft.com/office/powerpoint/2010/main" val="3891843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A3E4E4-81E7-4FE5-85DE-F5BDBB5334EA}" type="datetimeFigureOut">
              <a:rPr lang="tr-TR" smtClean="0"/>
              <a:pPr/>
              <a:t>19.09.2024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35ACB1-7107-444C-82F4-91CAC970BE7B}" type="slidenum">
              <a:rPr lang="tr-TR" smtClean="0"/>
              <a:pPr/>
              <a:t>‹#›</a:t>
            </a:fld>
            <a:endParaRPr lang="tr-TR"/>
          </a:p>
        </p:txBody>
      </p:sp>
    </p:spTree>
    <p:extLst>
      <p:ext uri="{BB962C8B-B14F-4D97-AF65-F5344CB8AC3E}">
        <p14:creationId xmlns:p14="http://schemas.microsoft.com/office/powerpoint/2010/main" val="69187588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23105" y="685800"/>
            <a:ext cx="10745789" cy="2546132"/>
          </a:xfrm>
        </p:spPr>
        <p:txBody>
          <a:bodyPr/>
          <a:lstStyle/>
          <a:p>
            <a:r>
              <a:rPr lang="tr-TR" b="1" dirty="0">
                <a:ln w="22225">
                  <a:solidFill>
                    <a:srgbClr val="EA3A36"/>
                  </a:solidFill>
                  <a:prstDash val="solid"/>
                </a:ln>
                <a:solidFill>
                  <a:schemeClr val="accent2">
                    <a:lumMod val="40000"/>
                    <a:lumOff val="60000"/>
                  </a:schemeClr>
                </a:solidFill>
                <a:latin typeface="Constantia" panose="02030602050306030303" pitchFamily="18" charset="0"/>
              </a:rPr>
              <a:t>Yüzey Sulama Yöntemleri</a:t>
            </a:r>
          </a:p>
        </p:txBody>
      </p:sp>
      <p:sp>
        <p:nvSpPr>
          <p:cNvPr id="3" name="Alt Başlık 2"/>
          <p:cNvSpPr>
            <a:spLocks noGrp="1"/>
          </p:cNvSpPr>
          <p:nvPr>
            <p:ph type="subTitle" idx="1"/>
          </p:nvPr>
        </p:nvSpPr>
        <p:spPr>
          <a:xfrm>
            <a:off x="1523999" y="3626069"/>
            <a:ext cx="9144000" cy="1655762"/>
          </a:xfrm>
        </p:spPr>
        <p:txBody>
          <a:bodyPr>
            <a:normAutofit/>
          </a:bodyPr>
          <a:lstStyle/>
          <a:p>
            <a:r>
              <a:rPr lang="tr-TR" sz="4800" b="1" dirty="0">
                <a:ln w="22225">
                  <a:solidFill>
                    <a:srgbClr val="EA3A36"/>
                  </a:solidFill>
                  <a:prstDash val="solid"/>
                </a:ln>
                <a:solidFill>
                  <a:schemeClr val="accent2">
                    <a:lumMod val="40000"/>
                    <a:lumOff val="60000"/>
                  </a:schemeClr>
                </a:solidFill>
                <a:latin typeface="Consolas" panose="020B0609020204030204" pitchFamily="49" charset="0"/>
              </a:rPr>
              <a:t>2</a:t>
            </a:r>
            <a:r>
              <a:rPr lang="tr-TR" sz="4800" b="1" dirty="0">
                <a:ln w="22225">
                  <a:solidFill>
                    <a:srgbClr val="EA3A36"/>
                  </a:solidFill>
                  <a:prstDash val="solid"/>
                </a:ln>
                <a:solidFill>
                  <a:schemeClr val="accent2">
                    <a:lumMod val="40000"/>
                    <a:lumOff val="60000"/>
                  </a:schemeClr>
                </a:solidFill>
                <a:latin typeface="Constantia" panose="02030602050306030303" pitchFamily="18" charset="0"/>
              </a:rPr>
              <a:t>. Tava Sulama Yöntemi</a:t>
            </a:r>
          </a:p>
        </p:txBody>
      </p:sp>
      <p:sp>
        <p:nvSpPr>
          <p:cNvPr id="4" name="3 Metin kutusu"/>
          <p:cNvSpPr txBox="1"/>
          <p:nvPr/>
        </p:nvSpPr>
        <p:spPr>
          <a:xfrm>
            <a:off x="3769752" y="5495092"/>
            <a:ext cx="4101737" cy="677108"/>
          </a:xfrm>
          <a:prstGeom prst="rect">
            <a:avLst/>
          </a:prstGeom>
          <a:noFill/>
        </p:spPr>
        <p:txBody>
          <a:bodyPr wrap="square" rtlCol="0">
            <a:spAutoFit/>
          </a:bodyPr>
          <a:lstStyle/>
          <a:p>
            <a:pPr algn="ctr"/>
            <a:r>
              <a:rPr lang="tr-TR" sz="2000" b="1" dirty="0">
                <a:solidFill>
                  <a:srgbClr val="FF0000"/>
                </a:solidFill>
              </a:rPr>
              <a:t>Prof. Dr. A. Halim ORTA</a:t>
            </a:r>
            <a:endParaRPr lang="en-US" sz="2000" b="1" dirty="0">
              <a:solidFill>
                <a:srgbClr val="FF0000"/>
              </a:solidFill>
            </a:endParaRPr>
          </a:p>
          <a:p>
            <a:pPr algn="ctr"/>
            <a:endParaRPr lang="tr-TR" dirty="0"/>
          </a:p>
        </p:txBody>
      </p:sp>
    </p:spTree>
    <p:extLst>
      <p:ext uri="{BB962C8B-B14F-4D97-AF65-F5344CB8AC3E}">
        <p14:creationId xmlns:p14="http://schemas.microsoft.com/office/powerpoint/2010/main" val="349366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95026" y="346842"/>
            <a:ext cx="8534400" cy="1507067"/>
          </a:xfrm>
        </p:spPr>
        <p:txBody>
          <a:bodyPr>
            <a:normAutofit/>
          </a:bodyPr>
          <a:lstStyle/>
          <a:p>
            <a:pPr algn="ctr"/>
            <a:r>
              <a:rPr lang="tr-TR" sz="3200" dirty="0">
                <a:solidFill>
                  <a:srgbClr val="FF0000"/>
                </a:solidFill>
              </a:rPr>
              <a:t>Tava sulama sistemlerinin tasarımı</a:t>
            </a:r>
            <a:endParaRPr lang="tr-TR" sz="3200"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971550" y="1358537"/>
                <a:ext cx="8534400" cy="3563808"/>
              </a:xfrm>
            </p:spPr>
            <p:txBody>
              <a:bodyPr/>
              <a:lstStyle/>
              <a:p>
                <a:pPr marL="0" indent="0" algn="just">
                  <a:buNone/>
                </a:pPr>
                <a:r>
                  <a:rPr lang="tr-TR" altLang="en-US" sz="2400" dirty="0">
                    <a:latin typeface="Times New Roman" panose="02020603050405020304" pitchFamily="18" charset="0"/>
                    <a:cs typeface="Times New Roman" panose="02020603050405020304" pitchFamily="18" charset="0"/>
                  </a:rPr>
                  <a:t>	Meyve bahçelerinde kullanılan tava sulama yönteminin özel bir biçimde projelenmesine gerek yoktur. Her bir tavada uygulanacak </a:t>
                </a:r>
                <a14:m>
                  <m:oMath xmlns:m="http://schemas.openxmlformats.org/officeDocument/2006/math">
                    <m:sSub>
                      <m:sSubPr>
                        <m:ctrlPr>
                          <a:rPr lang="tr-TR" altLang="en-US" sz="2400" i="1" smtClean="0">
                            <a:latin typeface="Cambria Math" panose="02040503050406030204" pitchFamily="18" charset="0"/>
                            <a:cs typeface="Times New Roman" panose="02020603050405020304" pitchFamily="18" charset="0"/>
                          </a:rPr>
                        </m:ctrlPr>
                      </m:sSubPr>
                      <m:e>
                        <m:r>
                          <m:rPr>
                            <m:sty m:val="p"/>
                          </m:rPr>
                          <a:rPr lang="tr-TR" altLang="en-US" sz="2400" b="0" i="0" smtClean="0">
                            <a:latin typeface="Cambria Math" panose="02040503050406030204" pitchFamily="18" charset="0"/>
                            <a:cs typeface="Times New Roman" panose="02020603050405020304" pitchFamily="18" charset="0"/>
                          </a:rPr>
                          <m:t>d</m:t>
                        </m:r>
                      </m:e>
                      <m:sub>
                        <m:r>
                          <m:rPr>
                            <m:sty m:val="p"/>
                          </m:rPr>
                          <a:rPr lang="tr-TR" altLang="en-US" sz="2400" b="0" i="0" smtClean="0">
                            <a:latin typeface="Cambria Math" panose="02040503050406030204" pitchFamily="18" charset="0"/>
                            <a:cs typeface="Times New Roman" panose="02020603050405020304" pitchFamily="18" charset="0"/>
                          </a:rPr>
                          <m:t>n</m:t>
                        </m:r>
                      </m:sub>
                    </m:sSub>
                  </m:oMath>
                </a14:m>
                <a:r>
                  <a:rPr lang="tr-TR" altLang="en-US" sz="2400" dirty="0">
                    <a:latin typeface="Times New Roman" panose="02020603050405020304" pitchFamily="18" charset="0"/>
                    <a:cs typeface="Times New Roman" panose="02020603050405020304" pitchFamily="18" charset="0"/>
                  </a:rPr>
                  <a:t> miktarındaki  suyun göllendirilmesi yeterli olacaktır.</a:t>
                </a:r>
              </a:p>
              <a:p>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971550" y="1358537"/>
                <a:ext cx="8534400" cy="3563808"/>
              </a:xfrm>
              <a:blipFill>
                <a:blip r:embed="rId2"/>
                <a:stretch>
                  <a:fillRect l="-1071" t="-2397" r="-1143"/>
                </a:stretch>
              </a:blipFill>
            </p:spPr>
            <p:txBody>
              <a:bodyPr/>
              <a:lstStyle/>
              <a:p>
                <a:r>
                  <a:rPr lang="tr-TR">
                    <a:noFill/>
                  </a:rPr>
                  <a:t> </a:t>
                </a:r>
              </a:p>
            </p:txBody>
          </p:sp>
        </mc:Fallback>
      </mc:AlternateContent>
      <p:pic>
        <p:nvPicPr>
          <p:cNvPr id="4" name="Picture 5"/>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8580" t="76717" r="2268" b="1601"/>
          <a:stretch/>
        </p:blipFill>
        <p:spPr bwMode="auto">
          <a:xfrm>
            <a:off x="971550" y="3264448"/>
            <a:ext cx="8057876" cy="275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2449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853560" y="571916"/>
            <a:ext cx="6237076" cy="646331"/>
          </a:xfrm>
          <a:prstGeom prst="rect">
            <a:avLst/>
          </a:prstGeom>
        </p:spPr>
        <p:txBody>
          <a:bodyPr wrap="square">
            <a:spAutoFit/>
          </a:bodyPr>
          <a:lstStyle/>
          <a:p>
            <a:pPr>
              <a:spcBef>
                <a:spcPct val="0"/>
              </a:spcBef>
            </a:pPr>
            <a:r>
              <a:rPr lang="tr-TR" altLang="en-US" sz="3600" dirty="0">
                <a:latin typeface="Comic Sans MS" panose="030F0702030302020204" pitchFamily="66" charset="0"/>
              </a:rPr>
              <a:t>d = 2250 n</a:t>
            </a:r>
            <a:r>
              <a:rPr lang="tr-TR" altLang="en-US" sz="3600" baseline="30000" dirty="0">
                <a:latin typeface="Comic Sans MS" panose="030F0702030302020204" pitchFamily="66" charset="0"/>
              </a:rPr>
              <a:t>3/8</a:t>
            </a:r>
            <a:r>
              <a:rPr lang="tr-TR" altLang="en-US" sz="3600" dirty="0">
                <a:latin typeface="Comic Sans MS" panose="030F0702030302020204" pitchFamily="66" charset="0"/>
              </a:rPr>
              <a:t> q</a:t>
            </a:r>
            <a:r>
              <a:rPr lang="tr-TR" altLang="en-US" sz="3600" baseline="-25000" dirty="0">
                <a:latin typeface="Comic Sans MS" panose="030F0702030302020204" pitchFamily="66" charset="0"/>
              </a:rPr>
              <a:t>u</a:t>
            </a:r>
            <a:r>
              <a:rPr lang="tr-TR" altLang="en-US" sz="3600" baseline="30000" dirty="0">
                <a:latin typeface="Comic Sans MS" panose="030F0702030302020204" pitchFamily="66" charset="0"/>
              </a:rPr>
              <a:t>9/16</a:t>
            </a:r>
            <a:r>
              <a:rPr lang="tr-TR" altLang="en-US" sz="3600" dirty="0">
                <a:latin typeface="Comic Sans MS" panose="030F0702030302020204" pitchFamily="66" charset="0"/>
              </a:rPr>
              <a:t> T</a:t>
            </a:r>
            <a:r>
              <a:rPr lang="tr-TR" altLang="en-US" sz="3600" baseline="-25000" dirty="0">
                <a:latin typeface="Comic Sans MS" panose="030F0702030302020204" pitchFamily="66" charset="0"/>
              </a:rPr>
              <a:t>a</a:t>
            </a:r>
            <a:r>
              <a:rPr lang="tr-TR" altLang="en-US" sz="3600" baseline="30000" dirty="0">
                <a:latin typeface="Comic Sans MS" panose="030F0702030302020204" pitchFamily="66" charset="0"/>
              </a:rPr>
              <a:t>3/16</a:t>
            </a:r>
          </a:p>
        </p:txBody>
      </p:sp>
      <p:pic>
        <p:nvPicPr>
          <p:cNvPr id="4" name="Picture 5"/>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7143" t="14719" b="65804"/>
          <a:stretch>
            <a:fillRect/>
          </a:stretch>
        </p:blipFill>
        <p:spPr bwMode="auto">
          <a:xfrm>
            <a:off x="472966" y="1438275"/>
            <a:ext cx="10815144" cy="185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472966" y="3767269"/>
            <a:ext cx="9632731" cy="1938992"/>
          </a:xfrm>
          <a:prstGeom prst="rect">
            <a:avLst/>
          </a:prstGeom>
        </p:spPr>
        <p:txBody>
          <a:bodyPr wrap="square">
            <a:spAutoFit/>
          </a:bodyPr>
          <a:lstStyle/>
          <a:p>
            <a:pPr>
              <a:spcBef>
                <a:spcPct val="0"/>
              </a:spcBef>
              <a:buFont typeface="Wingdings" panose="05000000000000000000" pitchFamily="2" charset="2"/>
              <a:buChar char="§"/>
            </a:pPr>
            <a:r>
              <a:rPr lang="tr-TR" altLang="en-US" sz="2000" dirty="0">
                <a:latin typeface="Times New Roman" panose="02020603050405020304" pitchFamily="18" charset="0"/>
                <a:cs typeface="Times New Roman" panose="02020603050405020304" pitchFamily="18" charset="0"/>
              </a:rPr>
              <a:t>Uygulamada tava uzunluğu en çok </a:t>
            </a:r>
            <a:r>
              <a:rPr lang="tr-TR" altLang="en-US" sz="2000" dirty="0" err="1">
                <a:latin typeface="Times New Roman" panose="02020603050405020304" pitchFamily="18" charset="0"/>
                <a:cs typeface="Times New Roman" panose="02020603050405020304" pitchFamily="18" charset="0"/>
              </a:rPr>
              <a:t>max</a:t>
            </a:r>
            <a:r>
              <a:rPr lang="tr-TR" altLang="en-US" sz="2000" dirty="0">
                <a:latin typeface="Times New Roman" panose="02020603050405020304" pitchFamily="18" charset="0"/>
                <a:cs typeface="Times New Roman" panose="02020603050405020304" pitchFamily="18" charset="0"/>
              </a:rPr>
              <a:t> akış uzunluğu kadar olabilir.(</a:t>
            </a:r>
            <a:r>
              <a:rPr lang="tr-TR" altLang="en-US" sz="2000" dirty="0" err="1">
                <a:latin typeface="Times New Roman" panose="02020603050405020304" pitchFamily="18" charset="0"/>
                <a:cs typeface="Times New Roman" panose="02020603050405020304" pitchFamily="18" charset="0"/>
              </a:rPr>
              <a:t>L≤Lmax</a:t>
            </a:r>
            <a:r>
              <a:rPr lang="tr-TR" altLang="en-US" sz="2000" dirty="0">
                <a:latin typeface="Times New Roman" panose="02020603050405020304" pitchFamily="18" charset="0"/>
                <a:cs typeface="Times New Roman" panose="02020603050405020304" pitchFamily="18" charset="0"/>
              </a:rPr>
              <a:t>)</a:t>
            </a:r>
          </a:p>
          <a:p>
            <a:pPr>
              <a:spcBef>
                <a:spcPct val="0"/>
              </a:spcBef>
              <a:buFont typeface="Wingdings" panose="05000000000000000000" pitchFamily="2" charset="2"/>
              <a:buChar char="§"/>
            </a:pPr>
            <a:r>
              <a:rPr lang="tr-TR" altLang="en-US" sz="2000" dirty="0">
                <a:latin typeface="Times New Roman" panose="02020603050405020304" pitchFamily="18" charset="0"/>
                <a:cs typeface="Times New Roman" panose="02020603050405020304" pitchFamily="18" charset="0"/>
              </a:rPr>
              <a:t>Tava eni 40 m’nin altında olmamalıdır.(b≥40m)</a:t>
            </a:r>
          </a:p>
          <a:p>
            <a:pPr>
              <a:spcBef>
                <a:spcPct val="0"/>
              </a:spcBef>
              <a:buFont typeface="Wingdings" panose="05000000000000000000" pitchFamily="2" charset="2"/>
              <a:buChar char="§"/>
            </a:pPr>
            <a:r>
              <a:rPr lang="tr-TR" altLang="en-US" sz="2000" dirty="0">
                <a:latin typeface="Times New Roman" panose="02020603050405020304" pitchFamily="18" charset="0"/>
                <a:cs typeface="Times New Roman" panose="02020603050405020304" pitchFamily="18" charset="0"/>
              </a:rPr>
              <a:t>Birim tava debisi mutlaka 1L/s/m’den büyük olmalıdır. (qu≥1L/s/m)</a:t>
            </a:r>
          </a:p>
          <a:p>
            <a:pPr>
              <a:spcBef>
                <a:spcPct val="0"/>
              </a:spcBef>
              <a:buFont typeface="Wingdings" panose="05000000000000000000" pitchFamily="2" charset="2"/>
              <a:buChar char="§"/>
            </a:pPr>
            <a:r>
              <a:rPr lang="tr-TR" altLang="en-US" sz="2000" dirty="0">
                <a:latin typeface="Times New Roman" panose="02020603050405020304" pitchFamily="18" charset="0"/>
                <a:cs typeface="Times New Roman" panose="02020603050405020304" pitchFamily="18" charset="0"/>
              </a:rPr>
              <a:t>Tava debisi; Q=</a:t>
            </a:r>
            <a:r>
              <a:rPr lang="tr-TR" altLang="en-US" sz="2000" dirty="0" err="1">
                <a:latin typeface="Times New Roman" panose="02020603050405020304" pitchFamily="18" charset="0"/>
                <a:cs typeface="Times New Roman" panose="02020603050405020304" pitchFamily="18" charset="0"/>
              </a:rPr>
              <a:t>qu.b</a:t>
            </a:r>
            <a:r>
              <a:rPr lang="tr-TR" altLang="en-US" sz="2000" dirty="0">
                <a:latin typeface="Times New Roman" panose="02020603050405020304" pitchFamily="18" charset="0"/>
                <a:cs typeface="Times New Roman" panose="02020603050405020304" pitchFamily="18" charset="0"/>
              </a:rPr>
              <a:t> ile bulunur.</a:t>
            </a:r>
          </a:p>
          <a:p>
            <a:pPr>
              <a:spcBef>
                <a:spcPct val="0"/>
              </a:spcBef>
              <a:buFont typeface="Wingdings" panose="05000000000000000000" pitchFamily="2" charset="2"/>
              <a:buChar char="§"/>
            </a:pPr>
            <a:r>
              <a:rPr lang="tr-TR" altLang="en-US" sz="2000" dirty="0">
                <a:latin typeface="Times New Roman" panose="02020603050405020304" pitchFamily="18" charset="0"/>
                <a:cs typeface="Times New Roman" panose="02020603050405020304" pitchFamily="18" charset="0"/>
              </a:rPr>
              <a:t>Su ilerleme süresi (Ti) tavaya verilen suyun tava sonuna ulaşması için geçen süredir.</a:t>
            </a:r>
          </a:p>
          <a:p>
            <a:pPr>
              <a:spcBef>
                <a:spcPct val="0"/>
              </a:spcBef>
            </a:pPr>
            <a:r>
              <a:rPr lang="tr-TR" altLang="en-US" sz="2000" dirty="0">
                <a:latin typeface="Times New Roman" panose="02020603050405020304" pitchFamily="18" charset="0"/>
                <a:cs typeface="Times New Roman" panose="02020603050405020304" pitchFamily="18" charset="0"/>
              </a:rPr>
              <a:t> Su ilerleme süresinin net infiltrasyon süresine oranına su ilerleme oranı denir.</a:t>
            </a:r>
          </a:p>
        </p:txBody>
      </p:sp>
      <p:sp>
        <p:nvSpPr>
          <p:cNvPr id="6" name="Dikdörtgen 5"/>
          <p:cNvSpPr/>
          <p:nvPr/>
        </p:nvSpPr>
        <p:spPr>
          <a:xfrm>
            <a:off x="4085155" y="6178537"/>
            <a:ext cx="1983235" cy="523220"/>
          </a:xfrm>
          <a:prstGeom prst="rect">
            <a:avLst/>
          </a:prstGeom>
        </p:spPr>
        <p:txBody>
          <a:bodyPr wrap="none">
            <a:spAutoFit/>
          </a:bodyPr>
          <a:lstStyle/>
          <a:p>
            <a:pPr>
              <a:spcBef>
                <a:spcPct val="0"/>
              </a:spcBef>
            </a:pPr>
            <a:r>
              <a:rPr lang="tr-TR" altLang="en-US" sz="2800" dirty="0">
                <a:latin typeface="Comic Sans MS" panose="030F0702030302020204" pitchFamily="66" charset="0"/>
              </a:rPr>
              <a:t>R = Ti / </a:t>
            </a:r>
            <a:r>
              <a:rPr lang="tr-TR" altLang="en-US" sz="2800" dirty="0" err="1">
                <a:latin typeface="Comic Sans MS" panose="030F0702030302020204" pitchFamily="66" charset="0"/>
              </a:rPr>
              <a:t>Tn</a:t>
            </a:r>
            <a:endParaRPr lang="tr-TR" altLang="en-US" sz="2800" dirty="0">
              <a:latin typeface="Comic Sans MS" panose="030F0702030302020204" pitchFamily="66" charset="0"/>
            </a:endParaRPr>
          </a:p>
        </p:txBody>
      </p:sp>
    </p:spTree>
    <p:extLst>
      <p:ext uri="{BB962C8B-B14F-4D97-AF65-F5344CB8AC3E}">
        <p14:creationId xmlns:p14="http://schemas.microsoft.com/office/powerpoint/2010/main" val="1308170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702879" y="578805"/>
            <a:ext cx="9513175" cy="830997"/>
          </a:xfrm>
          <a:prstGeom prst="rect">
            <a:avLst/>
          </a:prstGeom>
        </p:spPr>
        <p:txBody>
          <a:bodyPr wrap="square">
            <a:spAutoFit/>
          </a:bodyPr>
          <a:lstStyle/>
          <a:p>
            <a:pPr>
              <a:spcBef>
                <a:spcPct val="0"/>
              </a:spcBef>
            </a:pPr>
            <a:r>
              <a:rPr lang="tr-TR" altLang="en-US" sz="2400" dirty="0">
                <a:latin typeface="Comic Sans MS" panose="030F0702030302020204" pitchFamily="66" charset="0"/>
              </a:rPr>
              <a:t>Yöntemde su ilerleme oranı ile su uygulama randımanı arasındaki ilişki aşağıdaki çizelgede verildiği gibidir.</a:t>
            </a:r>
          </a:p>
        </p:txBody>
      </p:sp>
      <p:pic>
        <p:nvPicPr>
          <p:cNvPr id="4" name="Picture 5"/>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7143" t="57188"/>
          <a:stretch>
            <a:fillRect/>
          </a:stretch>
        </p:blipFill>
        <p:spPr bwMode="auto">
          <a:xfrm>
            <a:off x="702879" y="1739613"/>
            <a:ext cx="9087507" cy="4885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5224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67407" y="587927"/>
            <a:ext cx="10936014" cy="1938992"/>
          </a:xfrm>
          <a:prstGeom prst="rect">
            <a:avLst/>
          </a:prstGeom>
        </p:spPr>
        <p:txBody>
          <a:bodyPr wrap="square">
            <a:spAutoFit/>
          </a:bodyPr>
          <a:lstStyle/>
          <a:p>
            <a:pPr>
              <a:spcBef>
                <a:spcPct val="0"/>
              </a:spcBef>
            </a:pPr>
            <a:r>
              <a:rPr lang="tr-TR" altLang="en-US" sz="2000" dirty="0">
                <a:latin typeface="Comic Sans MS" panose="030F0702030302020204" pitchFamily="66" charset="0"/>
                <a:ea typeface="Calibri" panose="020F0502020204030204" pitchFamily="34" charset="0"/>
                <a:cs typeface="Calibri" panose="020F0502020204030204" pitchFamily="34" charset="0"/>
              </a:rPr>
              <a:t>Yöntemde su uygulama randımanının en az %80 olması istenir. Aksi durumda derine sızan su miktarı artar. </a:t>
            </a:r>
          </a:p>
          <a:p>
            <a:pPr>
              <a:spcBef>
                <a:spcPct val="0"/>
              </a:spcBef>
            </a:pPr>
            <a:endParaRPr lang="tr-TR" altLang="en-US" sz="2000" dirty="0">
              <a:latin typeface="Comic Sans MS" panose="030F0702030302020204" pitchFamily="66" charset="0"/>
              <a:ea typeface="Calibri" panose="020F0502020204030204" pitchFamily="34" charset="0"/>
              <a:cs typeface="Calibri" panose="020F0502020204030204" pitchFamily="34" charset="0"/>
            </a:endParaRPr>
          </a:p>
          <a:p>
            <a:pPr>
              <a:spcBef>
                <a:spcPct val="0"/>
              </a:spcBef>
            </a:pPr>
            <a:r>
              <a:rPr lang="tr-TR" altLang="en-US" sz="2000" dirty="0">
                <a:latin typeface="Comic Sans MS" panose="030F0702030302020204" pitchFamily="66" charset="0"/>
                <a:ea typeface="Calibri" panose="020F0502020204030204" pitchFamily="34" charset="0"/>
                <a:cs typeface="Calibri" panose="020F0502020204030204" pitchFamily="34" charset="0"/>
              </a:rPr>
              <a:t>                                         Ti ≤ 0,58 </a:t>
            </a:r>
            <a:r>
              <a:rPr lang="tr-TR" altLang="en-US" sz="2000" dirty="0" err="1">
                <a:latin typeface="Comic Sans MS" panose="030F0702030302020204" pitchFamily="66" charset="0"/>
                <a:ea typeface="Calibri" panose="020F0502020204030204" pitchFamily="34" charset="0"/>
                <a:cs typeface="Calibri" panose="020F0502020204030204" pitchFamily="34" charset="0"/>
              </a:rPr>
              <a:t>Tn</a:t>
            </a:r>
            <a:endParaRPr lang="tr-TR" altLang="en-US" sz="2000" dirty="0">
              <a:latin typeface="Comic Sans MS" panose="030F0702030302020204" pitchFamily="66" charset="0"/>
              <a:ea typeface="Calibri" panose="020F0502020204030204" pitchFamily="34" charset="0"/>
              <a:cs typeface="Calibri" panose="020F0502020204030204" pitchFamily="34" charset="0"/>
            </a:endParaRPr>
          </a:p>
          <a:p>
            <a:pPr>
              <a:spcBef>
                <a:spcPct val="0"/>
              </a:spcBef>
            </a:pPr>
            <a:endParaRPr lang="tr-TR" altLang="en-US" sz="2000" dirty="0">
              <a:latin typeface="Comic Sans MS" panose="030F0702030302020204" pitchFamily="66" charset="0"/>
              <a:ea typeface="Calibri" panose="020F0502020204030204" pitchFamily="34" charset="0"/>
              <a:cs typeface="Calibri" panose="020F0502020204030204" pitchFamily="34" charset="0"/>
            </a:endParaRPr>
          </a:p>
          <a:p>
            <a:pPr>
              <a:spcBef>
                <a:spcPct val="0"/>
              </a:spcBef>
            </a:pPr>
            <a:r>
              <a:rPr lang="tr-TR" altLang="en-US" sz="2000" dirty="0">
                <a:latin typeface="Comic Sans MS" panose="030F0702030302020204" pitchFamily="66" charset="0"/>
                <a:ea typeface="Calibri" panose="020F0502020204030204" pitchFamily="34" charset="0"/>
                <a:cs typeface="Calibri" panose="020F0502020204030204" pitchFamily="34" charset="0"/>
              </a:rPr>
              <a:t>Yöntemde kullanılacak </a:t>
            </a:r>
            <a:r>
              <a:rPr lang="tr-TR" altLang="en-US" sz="2000" dirty="0" err="1">
                <a:latin typeface="Comic Sans MS" panose="030F0702030302020204" pitchFamily="66" charset="0"/>
                <a:ea typeface="Calibri" panose="020F0502020204030204" pitchFamily="34" charset="0"/>
                <a:cs typeface="Calibri" panose="020F0502020204030204" pitchFamily="34" charset="0"/>
              </a:rPr>
              <a:t>Manning</a:t>
            </a:r>
            <a:r>
              <a:rPr lang="tr-TR" altLang="en-US" sz="2000" dirty="0">
                <a:latin typeface="Comic Sans MS" panose="030F0702030302020204" pitchFamily="66" charset="0"/>
                <a:ea typeface="Calibri" panose="020F0502020204030204" pitchFamily="34" charset="0"/>
                <a:cs typeface="Calibri" panose="020F0502020204030204" pitchFamily="34" charset="0"/>
              </a:rPr>
              <a:t> pürüzlülük katsayıları aşağıdaki çizelgeden alınabilir. </a:t>
            </a:r>
          </a:p>
        </p:txBody>
      </p:sp>
      <p:pic>
        <p:nvPicPr>
          <p:cNvPr id="3" name="2 Resim"/>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6416" t="19830" b="61240"/>
          <a:stretch>
            <a:fillRect/>
          </a:stretch>
        </p:blipFill>
        <p:spPr bwMode="auto">
          <a:xfrm>
            <a:off x="667406" y="3357563"/>
            <a:ext cx="10100441"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2331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6028" y="855942"/>
            <a:ext cx="10704786" cy="3539430"/>
          </a:xfrm>
          <a:prstGeom prst="rect">
            <a:avLst/>
          </a:prstGeom>
        </p:spPr>
        <p:txBody>
          <a:bodyPr wrap="square">
            <a:spAutoFit/>
          </a:bodyPr>
          <a:lstStyle/>
          <a:p>
            <a:pPr algn="just">
              <a:spcBef>
                <a:spcPct val="0"/>
              </a:spcBef>
            </a:pPr>
            <a:r>
              <a:rPr lang="tr-TR" altLang="en-US" sz="2800" dirty="0">
                <a:latin typeface="Comic Sans MS" panose="030F0702030302020204" pitchFamily="66" charset="0"/>
                <a:cs typeface="Times New Roman" panose="02020603050405020304" pitchFamily="18" charset="0"/>
              </a:rPr>
              <a:t>	Sistem tasarımında farklı alternatifler üzerinde durulur. Söz konusu alternatiflerden en fazla tava uzunluğunu veren alternatif seçilir.  Bunun nedeni; su iletim ve dağıtım sistemi için daha az kanal veya boru hattına ihtiyaç duyulmasıdır. </a:t>
            </a:r>
          </a:p>
          <a:p>
            <a:pPr algn="just">
              <a:spcBef>
                <a:spcPct val="0"/>
              </a:spcBef>
            </a:pPr>
            <a:endParaRPr lang="tr-TR" altLang="en-US" sz="2800" dirty="0">
              <a:latin typeface="Comic Sans MS" panose="030F0702030302020204" pitchFamily="66" charset="0"/>
              <a:cs typeface="Times New Roman" panose="02020603050405020304" pitchFamily="18" charset="0"/>
            </a:endParaRPr>
          </a:p>
          <a:p>
            <a:pPr algn="just">
              <a:spcBef>
                <a:spcPct val="0"/>
              </a:spcBef>
            </a:pPr>
            <a:r>
              <a:rPr lang="tr-TR" altLang="en-US" sz="2800" dirty="0">
                <a:latin typeface="Comic Sans MS" panose="030F0702030302020204" pitchFamily="66" charset="0"/>
                <a:cs typeface="Times New Roman" panose="02020603050405020304" pitchFamily="18" charset="0"/>
              </a:rPr>
              <a:t>	Tava uzunluğunun en fazla olduğu birden fazla alternatif varsa özellikle sulamanın tamamlanacağı gün sayısı en az, sonrada en fazla tava enine sahip alternatif seçilir.</a:t>
            </a:r>
          </a:p>
        </p:txBody>
      </p:sp>
    </p:spTree>
    <p:extLst>
      <p:ext uri="{BB962C8B-B14F-4D97-AF65-F5344CB8AC3E}">
        <p14:creationId xmlns:p14="http://schemas.microsoft.com/office/powerpoint/2010/main" val="1051543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26557" y="482890"/>
            <a:ext cx="8534400" cy="1507067"/>
          </a:xfrm>
        </p:spPr>
        <p:txBody>
          <a:bodyPr/>
          <a:lstStyle/>
          <a:p>
            <a:r>
              <a:rPr lang="tr-TR" dirty="0">
                <a:solidFill>
                  <a:srgbClr val="FF0000"/>
                </a:solidFill>
                <a:latin typeface="Times New Roman" pitchFamily="18" charset="0"/>
                <a:cs typeface="Times New Roman" pitchFamily="18" charset="0"/>
              </a:rPr>
              <a:t>2.Tava sulama yöntemi </a:t>
            </a:r>
            <a:endParaRPr lang="tr-TR" dirty="0"/>
          </a:p>
        </p:txBody>
      </p:sp>
      <p:sp>
        <p:nvSpPr>
          <p:cNvPr id="3" name="İçerik Yer Tutucusu 2"/>
          <p:cNvSpPr>
            <a:spLocks noGrp="1"/>
          </p:cNvSpPr>
          <p:nvPr>
            <p:ph idx="1"/>
          </p:nvPr>
        </p:nvSpPr>
        <p:spPr>
          <a:xfrm>
            <a:off x="526556" y="1989957"/>
            <a:ext cx="9279595" cy="4313331"/>
          </a:xfrm>
        </p:spPr>
        <p:txBody>
          <a:bodyPr/>
          <a:lstStyle/>
          <a:p>
            <a:pPr algn="just">
              <a:lnSpc>
                <a:spcPct val="150000"/>
              </a:lnSpc>
            </a:pPr>
            <a:r>
              <a:rPr lang="tr-TR" altLang="en-US" sz="2800" dirty="0">
                <a:latin typeface="Times New Roman" panose="02020603050405020304" pitchFamily="18" charset="0"/>
                <a:cs typeface="Times New Roman" panose="02020603050405020304" pitchFamily="18" charset="0"/>
              </a:rPr>
              <a:t>Yöntemde arazi yüzeyi </a:t>
            </a:r>
            <a:r>
              <a:rPr lang="tr-TR" altLang="en-US" sz="2800" dirty="0" err="1">
                <a:latin typeface="Times New Roman" panose="02020603050405020304" pitchFamily="18" charset="0"/>
                <a:cs typeface="Times New Roman" panose="02020603050405020304" pitchFamily="18" charset="0"/>
              </a:rPr>
              <a:t>seddelerle</a:t>
            </a:r>
            <a:r>
              <a:rPr lang="tr-TR" altLang="en-US" sz="2800" dirty="0">
                <a:latin typeface="Times New Roman" panose="02020603050405020304" pitchFamily="18" charset="0"/>
                <a:cs typeface="Times New Roman" panose="02020603050405020304" pitchFamily="18" charset="0"/>
              </a:rPr>
              <a:t> çevrilerek eğimsiz alt parsellere ayrılır. Bu alt parsellere tava adı verilir. Tarla başı kanalı veya </a:t>
            </a:r>
            <a:r>
              <a:rPr lang="tr-TR" altLang="en-US" sz="2800" dirty="0" err="1">
                <a:latin typeface="Times New Roman" panose="02020603050405020304" pitchFamily="18" charset="0"/>
                <a:cs typeface="Times New Roman" panose="02020603050405020304" pitchFamily="18" charset="0"/>
              </a:rPr>
              <a:t>lateral</a:t>
            </a:r>
            <a:r>
              <a:rPr lang="tr-TR" altLang="en-US" sz="2800" dirty="0">
                <a:latin typeface="Times New Roman" panose="02020603050405020304" pitchFamily="18" charset="0"/>
                <a:cs typeface="Times New Roman" panose="02020603050405020304" pitchFamily="18" charset="0"/>
              </a:rPr>
              <a:t> boru hattından tavalara alınan suyun olanaklar ölçüsünde  kısa sürede tava sonuna ulaşarak göllenmesi istenir. Tavada göllenen su infiltrasyonla toprağa girer ve kök bölgesinde depolanır.</a:t>
            </a:r>
          </a:p>
          <a:p>
            <a:endParaRPr lang="tr-TR" dirty="0"/>
          </a:p>
        </p:txBody>
      </p:sp>
    </p:spTree>
    <p:extLst>
      <p:ext uri="{BB962C8B-B14F-4D97-AF65-F5344CB8AC3E}">
        <p14:creationId xmlns:p14="http://schemas.microsoft.com/office/powerpoint/2010/main" val="2979116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5040" t="41890"/>
          <a:stretch>
            <a:fillRect/>
          </a:stretch>
        </p:blipFill>
        <p:spPr bwMode="auto">
          <a:xfrm>
            <a:off x="403499" y="436016"/>
            <a:ext cx="11326046" cy="614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5381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68013" y="197346"/>
            <a:ext cx="10468303" cy="5847755"/>
          </a:xfrm>
          <a:prstGeom prst="rect">
            <a:avLst/>
          </a:prstGeom>
        </p:spPr>
        <p:txBody>
          <a:bodyPr wrap="square">
            <a:spAutoFit/>
          </a:bodyPr>
          <a:lstStyle/>
          <a:p>
            <a:r>
              <a:rPr lang="tr-TR" altLang="en-US" b="1" dirty="0">
                <a:solidFill>
                  <a:srgbClr val="C00000"/>
                </a:solidFill>
                <a:latin typeface="Times New Roman" panose="02020603050405020304" pitchFamily="18" charset="0"/>
                <a:cs typeface="Times New Roman" panose="02020603050405020304" pitchFamily="18" charset="0"/>
              </a:rPr>
              <a:t>    </a:t>
            </a:r>
            <a:r>
              <a:rPr lang="tr-TR" altLang="en-US" sz="2200" b="1" dirty="0">
                <a:solidFill>
                  <a:srgbClr val="C00000"/>
                </a:solidFill>
                <a:latin typeface="Times New Roman" panose="02020603050405020304" pitchFamily="18" charset="0"/>
                <a:cs typeface="Times New Roman" panose="02020603050405020304" pitchFamily="18" charset="0"/>
              </a:rPr>
              <a:t>Toprak özellikleri: </a:t>
            </a:r>
            <a:r>
              <a:rPr lang="tr-TR" altLang="en-US" sz="2200" b="1" dirty="0">
                <a:latin typeface="Times New Roman" panose="02020603050405020304" pitchFamily="18" charset="0"/>
                <a:cs typeface="Times New Roman" panose="02020603050405020304" pitchFamily="18" charset="0"/>
              </a:rPr>
              <a:t>KSTK değeri yüksek, orta ve ağır bünyeli derin topraklarda kullanılır. Su alma hızı çok yüksek kumlu topraklar ve su alma hızı çok düşük, ayrıca kaymak tabakası bağlama özelliğine sahip killi topraklar için önerilmez.</a:t>
            </a:r>
          </a:p>
          <a:p>
            <a:endParaRPr lang="tr-TR" altLang="en-US" sz="2200" b="1" dirty="0">
              <a:latin typeface="Times New Roman" panose="02020603050405020304" pitchFamily="18" charset="0"/>
              <a:cs typeface="Times New Roman" panose="02020603050405020304" pitchFamily="18" charset="0"/>
            </a:endParaRPr>
          </a:p>
          <a:p>
            <a:r>
              <a:rPr lang="tr-TR" altLang="en-US" sz="2200" b="1" dirty="0">
                <a:latin typeface="Times New Roman" panose="02020603050405020304" pitchFamily="18" charset="0"/>
                <a:cs typeface="Times New Roman" panose="02020603050405020304" pitchFamily="18" charset="0"/>
              </a:rPr>
              <a:t>    </a:t>
            </a:r>
            <a:r>
              <a:rPr lang="tr-TR" altLang="en-US" sz="2200" b="1" dirty="0">
                <a:solidFill>
                  <a:srgbClr val="C00000"/>
                </a:solidFill>
                <a:latin typeface="Times New Roman" panose="02020603050405020304" pitchFamily="18" charset="0"/>
                <a:cs typeface="Times New Roman" panose="02020603050405020304" pitchFamily="18" charset="0"/>
              </a:rPr>
              <a:t>Topografya: </a:t>
            </a:r>
            <a:r>
              <a:rPr lang="tr-TR" altLang="en-US" sz="2200" b="1" dirty="0">
                <a:latin typeface="Times New Roman" panose="02020603050405020304" pitchFamily="18" charset="0"/>
                <a:cs typeface="Times New Roman" panose="02020603050405020304" pitchFamily="18" charset="0"/>
              </a:rPr>
              <a:t>Tavaların her iki yönde de eğimsiz olması istenir. Zorunlu koşullarda sulama doğrultusunda bir sulamada uygulanacak net sulama suyu miktarının yarısını (</a:t>
            </a:r>
            <a:r>
              <a:rPr lang="tr-TR" altLang="en-US" sz="2200" b="1" dirty="0" err="1">
                <a:latin typeface="Times New Roman" panose="02020603050405020304" pitchFamily="18" charset="0"/>
                <a:cs typeface="Times New Roman" panose="02020603050405020304" pitchFamily="18" charset="0"/>
              </a:rPr>
              <a:t>dn</a:t>
            </a:r>
            <a:r>
              <a:rPr lang="tr-TR" altLang="en-US" sz="2200" b="1" dirty="0">
                <a:latin typeface="Times New Roman" panose="02020603050405020304" pitchFamily="18" charset="0"/>
                <a:cs typeface="Times New Roman" panose="02020603050405020304" pitchFamily="18" charset="0"/>
              </a:rPr>
              <a:t>/2) geçmeyecek biçimde tava uçları arasındaki yükseklik farkına izin verilebilir. Bu koşulları sağlayacak biçimde her bir tava ince tesviye makineleri ile düzeltilir.</a:t>
            </a:r>
          </a:p>
          <a:p>
            <a:endParaRPr lang="tr-TR" altLang="en-US" sz="2200" b="1" dirty="0">
              <a:latin typeface="Times New Roman" panose="02020603050405020304" pitchFamily="18" charset="0"/>
              <a:cs typeface="Times New Roman" panose="02020603050405020304" pitchFamily="18" charset="0"/>
            </a:endParaRPr>
          </a:p>
          <a:p>
            <a:r>
              <a:rPr lang="tr-TR" altLang="en-US" sz="2200" b="1" dirty="0">
                <a:solidFill>
                  <a:srgbClr val="C00000"/>
                </a:solidFill>
                <a:latin typeface="Times New Roman" panose="02020603050405020304" pitchFamily="18" charset="0"/>
                <a:cs typeface="Times New Roman" panose="02020603050405020304" pitchFamily="18" charset="0"/>
              </a:rPr>
              <a:t>     Bitki özellikleri: </a:t>
            </a:r>
            <a:r>
              <a:rPr lang="tr-TR" altLang="en-US" sz="2200" b="1" dirty="0">
                <a:latin typeface="Times New Roman" panose="02020603050405020304" pitchFamily="18" charset="0"/>
                <a:cs typeface="Times New Roman" panose="02020603050405020304" pitchFamily="18" charset="0"/>
              </a:rPr>
              <a:t>Kök boğazının ıslanmasından kaynaklanan hastalıklara duyarlı olmayan sık ekilen hububat, çayır ve mera bitkileri ile meyve bahçelerinin sulanmasında kullanılır. Meyve bahçelerinde herhangi bir tasarım ilkesine bağlı olmaksızın bir veya birkaç ağaca hizmet eden tabanı eğimsiz tavalar oluşturulur.</a:t>
            </a:r>
          </a:p>
          <a:p>
            <a:endParaRPr lang="tr-TR" altLang="en-US" sz="2200" b="1" dirty="0">
              <a:latin typeface="Times New Roman" panose="02020603050405020304" pitchFamily="18" charset="0"/>
              <a:cs typeface="Times New Roman" panose="02020603050405020304" pitchFamily="18" charset="0"/>
            </a:endParaRPr>
          </a:p>
          <a:p>
            <a:r>
              <a:rPr lang="tr-TR" altLang="en-US" sz="2200" b="1" dirty="0">
                <a:solidFill>
                  <a:srgbClr val="C00000"/>
                </a:solidFill>
                <a:latin typeface="Times New Roman" panose="02020603050405020304" pitchFamily="18" charset="0"/>
                <a:cs typeface="Times New Roman" panose="02020603050405020304" pitchFamily="18" charset="0"/>
              </a:rPr>
              <a:t>     Su kaynağı: </a:t>
            </a:r>
            <a:r>
              <a:rPr lang="tr-TR" altLang="en-US" sz="2200" b="1" dirty="0">
                <a:latin typeface="Times New Roman" panose="02020603050405020304" pitchFamily="18" charset="0"/>
                <a:cs typeface="Times New Roman" panose="02020603050405020304" pitchFamily="18" charset="0"/>
              </a:rPr>
              <a:t>Suyun tava içerisinde kısa sürede göllendirilebilmesi için tava debisinin olanaklar ölçüsünde yüksek olması gerekir. Su kaynağı debisinin 30L/s’nin altında olduğu koşullarda yöntemin uygulanması oldukça güçtür.</a:t>
            </a:r>
            <a:endParaRPr lang="tr-TR" sz="2200" b="1" dirty="0"/>
          </a:p>
        </p:txBody>
      </p:sp>
    </p:spTree>
    <p:extLst>
      <p:ext uri="{BB962C8B-B14F-4D97-AF65-F5344CB8AC3E}">
        <p14:creationId xmlns:p14="http://schemas.microsoft.com/office/powerpoint/2010/main" val="3734672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09901" y="495160"/>
            <a:ext cx="8513379" cy="5909310"/>
          </a:xfrm>
          <a:prstGeom prst="rect">
            <a:avLst/>
          </a:prstGeom>
        </p:spPr>
        <p:txBody>
          <a:bodyPr wrap="square">
            <a:spAutoFit/>
          </a:bodyPr>
          <a:lstStyle/>
          <a:p>
            <a:pPr>
              <a:defRPr/>
            </a:pPr>
            <a:r>
              <a:rPr lang="tr-TR" sz="2800" b="1" dirty="0">
                <a:latin typeface="Times New Roman" pitchFamily="18" charset="0"/>
                <a:cs typeface="Times New Roman" pitchFamily="18" charset="0"/>
              </a:rPr>
              <a:t>Yöntemin avantajları: </a:t>
            </a:r>
            <a:r>
              <a:rPr lang="tr-TR" sz="2800" dirty="0">
                <a:latin typeface="Times New Roman" pitchFamily="18" charset="0"/>
                <a:cs typeface="Times New Roman" pitchFamily="18" charset="0"/>
              </a:rPr>
              <a:t>İlk tesis masrafları oldukça düşüktür. Bunun nedenleri;</a:t>
            </a:r>
          </a:p>
          <a:p>
            <a:pPr>
              <a:buFont typeface="Cambria"/>
              <a:buChar char="+"/>
              <a:defRPr/>
            </a:pPr>
            <a:endParaRPr lang="tr-TR" sz="2800" dirty="0">
              <a:latin typeface="Times New Roman" pitchFamily="18" charset="0"/>
              <a:cs typeface="Times New Roman" pitchFamily="18" charset="0"/>
            </a:endParaRPr>
          </a:p>
          <a:p>
            <a:pPr marL="514350" indent="-514350">
              <a:lnSpc>
                <a:spcPct val="150000"/>
              </a:lnSpc>
              <a:buFont typeface="Cambria"/>
              <a:buAutoNum type="arabicPeriod"/>
              <a:defRPr/>
            </a:pPr>
            <a:r>
              <a:rPr lang="tr-TR" sz="2800" dirty="0">
                <a:latin typeface="Times New Roman" pitchFamily="18" charset="0"/>
                <a:cs typeface="Times New Roman" pitchFamily="18" charset="0"/>
              </a:rPr>
              <a:t>Yüzey akış söz konusu olmadığından drenaj kanallarına gerek duyulmaz.</a:t>
            </a:r>
          </a:p>
          <a:p>
            <a:pPr marL="514350" indent="-514350">
              <a:lnSpc>
                <a:spcPct val="150000"/>
              </a:lnSpc>
              <a:buFont typeface="Cambria"/>
              <a:buAutoNum type="arabicPeriod"/>
              <a:defRPr/>
            </a:pPr>
            <a:r>
              <a:rPr lang="tr-TR" sz="2800" dirty="0">
                <a:latin typeface="Times New Roman" pitchFamily="18" charset="0"/>
                <a:cs typeface="Times New Roman" pitchFamily="18" charset="0"/>
              </a:rPr>
              <a:t>Yağışlardan maksimum düzeyde yararlanılır.</a:t>
            </a:r>
          </a:p>
          <a:p>
            <a:pPr marL="514350" indent="-514350">
              <a:lnSpc>
                <a:spcPct val="150000"/>
              </a:lnSpc>
              <a:buFont typeface="Cambria"/>
              <a:buAutoNum type="arabicPeriod"/>
              <a:defRPr/>
            </a:pPr>
            <a:r>
              <a:rPr lang="tr-TR" sz="2800" dirty="0">
                <a:latin typeface="Times New Roman" pitchFamily="18" charset="0"/>
                <a:cs typeface="Times New Roman" pitchFamily="18" charset="0"/>
              </a:rPr>
              <a:t>Tuzlu topraklarda yıkama işlemi kolayca yapılabilir.</a:t>
            </a:r>
          </a:p>
          <a:p>
            <a:pPr marL="514350" indent="-514350">
              <a:lnSpc>
                <a:spcPct val="150000"/>
              </a:lnSpc>
              <a:buFont typeface="Cambria"/>
              <a:buAutoNum type="arabicPeriod"/>
              <a:defRPr/>
            </a:pPr>
            <a:r>
              <a:rPr lang="tr-TR" sz="2800" dirty="0">
                <a:latin typeface="Times New Roman" pitchFamily="18" charset="0"/>
                <a:cs typeface="Times New Roman" pitchFamily="18" charset="0"/>
              </a:rPr>
              <a:t>Kalifiye işçiye gerek duyulmaz.</a:t>
            </a:r>
          </a:p>
          <a:p>
            <a:pPr marL="514350" indent="-514350">
              <a:lnSpc>
                <a:spcPct val="150000"/>
              </a:lnSpc>
              <a:buFont typeface="Cambria"/>
              <a:buAutoNum type="arabicPeriod"/>
              <a:defRPr/>
            </a:pPr>
            <a:r>
              <a:rPr lang="tr-TR" sz="2800" dirty="0">
                <a:latin typeface="Times New Roman" pitchFamily="18" charset="0"/>
                <a:cs typeface="Times New Roman" pitchFamily="18" charset="0"/>
              </a:rPr>
              <a:t>Tesviyenin iyi yapıldığı koşullarda tava büyüklükleri 160da’a kadar olabilmektedir.</a:t>
            </a:r>
          </a:p>
        </p:txBody>
      </p:sp>
    </p:spTree>
    <p:extLst>
      <p:ext uri="{BB962C8B-B14F-4D97-AF65-F5344CB8AC3E}">
        <p14:creationId xmlns:p14="http://schemas.microsoft.com/office/powerpoint/2010/main" val="1050061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09903" y="803332"/>
            <a:ext cx="9774621" cy="5047536"/>
          </a:xfrm>
          <a:prstGeom prst="rect">
            <a:avLst/>
          </a:prstGeom>
        </p:spPr>
        <p:txBody>
          <a:bodyPr wrap="square">
            <a:spAutoFit/>
          </a:bodyPr>
          <a:lstStyle/>
          <a:p>
            <a:pPr>
              <a:defRPr/>
            </a:pPr>
            <a:r>
              <a:rPr lang="tr-TR" sz="2800" b="1" dirty="0">
                <a:latin typeface="Times New Roman" pitchFamily="18" charset="0"/>
                <a:cs typeface="Times New Roman" pitchFamily="18" charset="0"/>
              </a:rPr>
              <a:t>Yöntemin dezavantajları:</a:t>
            </a:r>
          </a:p>
          <a:p>
            <a:pPr>
              <a:lnSpc>
                <a:spcPct val="150000"/>
              </a:lnSpc>
              <a:buFont typeface="Cambria"/>
              <a:buChar char="+"/>
              <a:defRPr/>
            </a:pPr>
            <a:endParaRPr lang="tr-TR" sz="2800" b="1" dirty="0">
              <a:latin typeface="Times New Roman" pitchFamily="18" charset="0"/>
              <a:cs typeface="Times New Roman" pitchFamily="18" charset="0"/>
            </a:endParaRPr>
          </a:p>
          <a:p>
            <a:pPr marL="514350" indent="-514350">
              <a:lnSpc>
                <a:spcPct val="150000"/>
              </a:lnSpc>
              <a:buFont typeface="Cambria"/>
              <a:buAutoNum type="arabicPeriod"/>
              <a:defRPr/>
            </a:pPr>
            <a:r>
              <a:rPr lang="tr-TR" sz="2800" dirty="0">
                <a:latin typeface="Times New Roman" pitchFamily="18" charset="0"/>
                <a:cs typeface="Times New Roman" pitchFamily="18" charset="0"/>
              </a:rPr>
              <a:t>Tavalar eğimsiz olacağından özel arazi tesviyesi gerekir.</a:t>
            </a:r>
          </a:p>
          <a:p>
            <a:pPr marL="514350" indent="-514350">
              <a:lnSpc>
                <a:spcPct val="150000"/>
              </a:lnSpc>
              <a:buFont typeface="Cambria"/>
              <a:buAutoNum type="arabicPeriod"/>
              <a:defRPr/>
            </a:pPr>
            <a:r>
              <a:rPr lang="tr-TR" sz="2800" dirty="0">
                <a:latin typeface="Times New Roman" pitchFamily="18" charset="0"/>
                <a:cs typeface="Times New Roman" pitchFamily="18" charset="0"/>
              </a:rPr>
              <a:t>Derine sızmayı engellemek için kontrollü bir sulama gerektirir aksi halde derine sızan su miktarı artar bu ise bir toprakaltı drenaj sistemini dolayısıyla ilave maliyeti gerektirir.</a:t>
            </a:r>
          </a:p>
          <a:p>
            <a:pPr marL="514350" indent="-514350">
              <a:lnSpc>
                <a:spcPct val="150000"/>
              </a:lnSpc>
              <a:buFont typeface="Cambria"/>
              <a:buAutoNum type="arabicPeriod"/>
              <a:defRPr/>
            </a:pPr>
            <a:r>
              <a:rPr lang="tr-TR" sz="2800" dirty="0">
                <a:latin typeface="Times New Roman" pitchFamily="18" charset="0"/>
                <a:cs typeface="Times New Roman" pitchFamily="18" charset="0"/>
              </a:rPr>
              <a:t>Tava debisi yüksek olduğundan tava girişinde erozyonu önleyecek özel yapılara ihtiyaç vardır.</a:t>
            </a:r>
          </a:p>
        </p:txBody>
      </p:sp>
    </p:spTree>
    <p:extLst>
      <p:ext uri="{BB962C8B-B14F-4D97-AF65-F5344CB8AC3E}">
        <p14:creationId xmlns:p14="http://schemas.microsoft.com/office/powerpoint/2010/main" val="710553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83338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00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79553"/>
            <a:ext cx="6470073" cy="452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7455" y="221673"/>
            <a:ext cx="6095999" cy="4322618"/>
          </a:xfrm>
          <a:prstGeom prst="rect">
            <a:avLst/>
          </a:prstGeom>
        </p:spPr>
      </p:pic>
    </p:spTree>
    <p:extLst>
      <p:ext uri="{BB962C8B-B14F-4D97-AF65-F5344CB8AC3E}">
        <p14:creationId xmlns:p14="http://schemas.microsoft.com/office/powerpoint/2010/main" val="764238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9091"/>
          <a:stretch/>
        </p:blipFill>
        <p:spPr>
          <a:xfrm>
            <a:off x="193962" y="206647"/>
            <a:ext cx="6198183" cy="4573172"/>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0101"/>
          <a:stretch/>
        </p:blipFill>
        <p:spPr>
          <a:xfrm>
            <a:off x="5961060" y="1898074"/>
            <a:ext cx="6056486" cy="4724400"/>
          </a:xfrm>
          <a:prstGeom prst="rect">
            <a:avLst/>
          </a:prstGeom>
        </p:spPr>
      </p:pic>
    </p:spTree>
    <p:extLst>
      <p:ext uri="{BB962C8B-B14F-4D97-AF65-F5344CB8AC3E}">
        <p14:creationId xmlns:p14="http://schemas.microsoft.com/office/powerpoint/2010/main" val="33761388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362</TotalTime>
  <Words>577</Words>
  <Application>Microsoft Office PowerPoint</Application>
  <PresentationFormat>Geniş ekran</PresentationFormat>
  <Paragraphs>43</Paragraphs>
  <Slides>14</Slides>
  <Notes>0</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14</vt:i4>
      </vt:variant>
    </vt:vector>
  </HeadingPairs>
  <TitlesOfParts>
    <vt:vector size="25" baseType="lpstr">
      <vt:lpstr>Arial</vt:lpstr>
      <vt:lpstr>Calibri</vt:lpstr>
      <vt:lpstr>Calibri Light</vt:lpstr>
      <vt:lpstr>Cambria</vt:lpstr>
      <vt:lpstr>Cambria Math</vt:lpstr>
      <vt:lpstr>Comic Sans MS</vt:lpstr>
      <vt:lpstr>Consolas</vt:lpstr>
      <vt:lpstr>Constantia</vt:lpstr>
      <vt:lpstr>Times New Roman</vt:lpstr>
      <vt:lpstr>Wingdings</vt:lpstr>
      <vt:lpstr>Office Teması</vt:lpstr>
      <vt:lpstr>Yüzey Sulama Yöntemleri</vt:lpstr>
      <vt:lpstr>2.Tava sulama yöntemi </vt:lpstr>
      <vt:lpstr>PowerPoint Sunusu</vt:lpstr>
      <vt:lpstr>PowerPoint Sunusu</vt:lpstr>
      <vt:lpstr>PowerPoint Sunusu</vt:lpstr>
      <vt:lpstr>PowerPoint Sunusu</vt:lpstr>
      <vt:lpstr>PowerPoint Sunusu</vt:lpstr>
      <vt:lpstr>PowerPoint Sunusu</vt:lpstr>
      <vt:lpstr>PowerPoint Sunusu</vt:lpstr>
      <vt:lpstr>Tava sulama sistemlerinin tasarımı</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Yüzey Sulama Yöntemleri</dc:title>
  <dc:creator>Melis ŞEHİRALİ</dc:creator>
  <cp:lastModifiedBy>ÖMER BURHAN ARSLAN</cp:lastModifiedBy>
  <cp:revision>45</cp:revision>
  <dcterms:created xsi:type="dcterms:W3CDTF">2015-10-11T18:46:30Z</dcterms:created>
  <dcterms:modified xsi:type="dcterms:W3CDTF">2024-09-19T07:20:36Z</dcterms:modified>
</cp:coreProperties>
</file>